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3" r:id="rId3"/>
    <p:sldId id="312" r:id="rId4"/>
    <p:sldId id="308" r:id="rId5"/>
    <p:sldId id="313" r:id="rId6"/>
    <p:sldId id="311" r:id="rId7"/>
    <p:sldId id="310" r:id="rId8"/>
    <p:sldId id="304" r:id="rId9"/>
    <p:sldId id="316" r:id="rId10"/>
    <p:sldId id="314" r:id="rId11"/>
    <p:sldId id="305" r:id="rId12"/>
    <p:sldId id="315" r:id="rId13"/>
    <p:sldId id="320" r:id="rId14"/>
    <p:sldId id="317" r:id="rId15"/>
    <p:sldId id="321" r:id="rId16"/>
    <p:sldId id="307" r:id="rId17"/>
    <p:sldId id="31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81371"/>
  </p:normalViewPr>
  <p:slideViewPr>
    <p:cSldViewPr snapToGrid="0" snapToObjects="1">
      <p:cViewPr varScale="1">
        <p:scale>
          <a:sx n="116" d="100"/>
          <a:sy n="116" d="100"/>
        </p:scale>
        <p:origin x="1480" y="192"/>
      </p:cViewPr>
      <p:guideLst>
        <p:guide orient="horz" pos="1162"/>
        <p:guide pos="234"/>
        <p:guide pos="7446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91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3070D4-7360-443D-A1F7-5D78FC27E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C4ADE9-F988-449E-BA28-E7AC782B4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6470-C6E6-4225-982F-DF62FC25082F}" type="datetimeFigureOut">
              <a:rPr lang="de-DE" smtClean="0"/>
              <a:t>27.10.22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FD680-0020-4DAC-9565-DA8CFCF97D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450A26-CB08-4CB2-BC1C-0B75659FB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C897-68E2-47F4-967B-643ED18E3A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46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FD46-CF44-49E3-A80F-AF7E82E50300}" type="datetimeFigureOut">
              <a:rPr lang="de-DE" smtClean="0"/>
              <a:t>27.10.22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24853" y="4400550"/>
            <a:ext cx="6208294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92E0A-41DB-45C8-ACC8-54C35AD19B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39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04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T-LSTM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3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T-LSTM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0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1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Delay or prevent Kidney Graft Loss</a:t>
            </a:r>
          </a:p>
          <a:p>
            <a:pPr lvl="1"/>
            <a:r>
              <a:rPr lang="en-US" dirty="0"/>
              <a:t>Gain knowledge for further research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32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Tbase</a:t>
            </a:r>
            <a:r>
              <a:rPr lang="en-US" dirty="0"/>
              <a:t> a EHR for Kidney Transplant recipients</a:t>
            </a:r>
          </a:p>
          <a:p>
            <a:endParaRPr lang="en-US" dirty="0"/>
          </a:p>
          <a:p>
            <a:r>
              <a:rPr lang="en-US" dirty="0" err="1"/>
              <a:t>TaSK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1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TBase</a:t>
            </a:r>
            <a:r>
              <a:rPr lang="en-US" dirty="0"/>
              <a:t> a EHR for Kidney Transplant recipients</a:t>
            </a:r>
          </a:p>
          <a:p>
            <a:endParaRPr lang="en-US" dirty="0"/>
          </a:p>
          <a:p>
            <a:r>
              <a:rPr lang="en-US" dirty="0"/>
              <a:t>Time Variant -&gt; T-LSTM</a:t>
            </a:r>
          </a:p>
          <a:p>
            <a:endParaRPr lang="en-US" dirty="0"/>
          </a:p>
          <a:p>
            <a:r>
              <a:rPr lang="en-US" dirty="0"/>
              <a:t>2893 patients</a:t>
            </a:r>
          </a:p>
          <a:p>
            <a:r>
              <a:rPr lang="en-US" dirty="0"/>
              <a:t>Cohort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other organ transplant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Transplantation 2000 or later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Happened in Mitte or Virchow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Challenges with current solution</a:t>
            </a:r>
          </a:p>
          <a:p>
            <a:pPr lvl="1"/>
            <a:r>
              <a:rPr lang="en-US" dirty="0"/>
              <a:t>Problems with Preprocessing </a:t>
            </a:r>
          </a:p>
          <a:p>
            <a:pPr lvl="1"/>
            <a:r>
              <a:rPr lang="en-US" dirty="0"/>
              <a:t>Time Variant Data only aggregated</a:t>
            </a:r>
          </a:p>
          <a:p>
            <a:pPr lvl="1"/>
            <a:r>
              <a:rPr lang="en-US" dirty="0"/>
              <a:t>Weak performance on positive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53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Text -&gt; Islam and </a:t>
            </a:r>
            <a:r>
              <a:rPr lang="en-US" dirty="0" err="1"/>
              <a:t>Rashik</a:t>
            </a:r>
            <a:r>
              <a:rPr lang="en-US" dirty="0"/>
              <a:t> pretrained Bert model -&gt; Text to Vector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9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Concatenaed</a:t>
            </a:r>
            <a:r>
              <a:rPr lang="en-US" dirty="0"/>
              <a:t> -&gt; early fusion</a:t>
            </a:r>
          </a:p>
          <a:p>
            <a:r>
              <a:rPr lang="en-US" dirty="0"/>
              <a:t>Mean = MLP single baselines probabilities summed up and divided by 3</a:t>
            </a:r>
          </a:p>
          <a:p>
            <a:endParaRPr lang="en-US" dirty="0"/>
          </a:p>
          <a:p>
            <a:r>
              <a:rPr lang="en-US" dirty="0"/>
              <a:t>Ensemble uses SVM model to learn from other probabilities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90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T-LSTM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8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best single data baseline</a:t>
            </a:r>
          </a:p>
          <a:p>
            <a:r>
              <a:rPr lang="en-US" dirty="0"/>
              <a:t>Concatenated </a:t>
            </a:r>
          </a:p>
          <a:p>
            <a:r>
              <a:rPr lang="en-US" dirty="0"/>
              <a:t>T-LSTM -&gt; 2</a:t>
            </a:r>
            <a:r>
              <a:rPr lang="en-US" baseline="30000" dirty="0"/>
              <a:t>nd</a:t>
            </a:r>
            <a:r>
              <a:rPr lang="en-US" dirty="0"/>
              <a:t> highest importance in the Ensemble model</a:t>
            </a:r>
          </a:p>
          <a:p>
            <a:endParaRPr lang="en-US" dirty="0"/>
          </a:p>
          <a:p>
            <a:r>
              <a:rPr lang="en-US" dirty="0"/>
              <a:t>Short Term Ensemble </a:t>
            </a:r>
            <a:r>
              <a:rPr lang="en-US" dirty="0" err="1"/>
              <a:t>Bacc</a:t>
            </a:r>
            <a:r>
              <a:rPr lang="en-US" dirty="0"/>
              <a:t> 0.63 and Random Forest 0.75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67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T-LSTM 2</a:t>
            </a:r>
            <a:r>
              <a:rPr lang="en-US" baseline="30000" dirty="0"/>
              <a:t>nd</a:t>
            </a:r>
            <a:r>
              <a:rPr lang="en-US" dirty="0"/>
              <a:t> highest importance for long term stacked ensemble</a:t>
            </a:r>
          </a:p>
          <a:p>
            <a:endParaRPr lang="en-US" dirty="0"/>
          </a:p>
          <a:p>
            <a:r>
              <a:rPr lang="en-US" dirty="0" err="1"/>
              <a:t>Fullfillment</a:t>
            </a:r>
            <a:r>
              <a:rPr lang="en-US" dirty="0"/>
              <a:t> -&gt; Thesis Success -&gt; Think about practical use like implementation into </a:t>
            </a:r>
            <a:r>
              <a:rPr lang="en-US" dirty="0" err="1"/>
              <a:t>Tbase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Personal success:</a:t>
            </a:r>
          </a:p>
          <a:p>
            <a:r>
              <a:rPr lang="en-US" dirty="0"/>
              <a:t>Media Informatics -&gt;  Learned a lot  Data Science knowledge -&gt; Got me quite nice Job </a:t>
            </a:r>
          </a:p>
          <a:p>
            <a:r>
              <a:rPr lang="en-US" dirty="0"/>
              <a:t>Therefore Thanks for the opportunity and support to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2E0A-41DB-45C8-ACC8-54C35AD19B9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3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>
            <a:extLst>
              <a:ext uri="{FF2B5EF4-FFF2-40B4-BE49-F238E27FC236}">
                <a16:creationId xmlns:a16="http://schemas.microsoft.com/office/drawing/2014/main" id="{D7E2A879-8F5B-4338-A601-2FDB1FC2F9B4}"/>
              </a:ext>
            </a:extLst>
          </p:cNvPr>
          <p:cNvSpPr/>
          <p:nvPr userDrawn="1"/>
        </p:nvSpPr>
        <p:spPr>
          <a:xfrm rot="4487256">
            <a:off x="816061" y="947317"/>
            <a:ext cx="5758629" cy="4965025"/>
          </a:xfrm>
          <a:prstGeom prst="hexagon">
            <a:avLst>
              <a:gd name="adj" fmla="val 29063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1409" y="2417787"/>
            <a:ext cx="7701699" cy="461665"/>
          </a:xfrm>
        </p:spPr>
        <p:txBody>
          <a:bodyPr wrap="square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21409" y="3867345"/>
            <a:ext cx="7701699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665CEE-15C3-41BF-9597-AA302F3EC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13" y="433485"/>
            <a:ext cx="1734925" cy="309990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A45009-5632-4B3F-82F2-0CC94B2E8475}"/>
              </a:ext>
            </a:extLst>
          </p:cNvPr>
          <p:cNvSpPr txBox="1"/>
          <p:nvPr userDrawn="1"/>
        </p:nvSpPr>
        <p:spPr>
          <a:xfrm rot="5400000">
            <a:off x="10526587" y="5125791"/>
            <a:ext cx="1585370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300" b="1">
                <a:solidFill>
                  <a:schemeClr val="bg1"/>
                </a:solidFill>
                <a:latin typeface="+mj-lt"/>
              </a:rPr>
              <a:t>Studiere Zukunft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BDD5FE-683E-4710-ADEA-50BAF14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676889">
            <a:off x="4481453" y="3840694"/>
            <a:ext cx="36000" cy="3539983"/>
          </a:xfrm>
          <a:custGeom>
            <a:avLst/>
            <a:gdLst>
              <a:gd name="connsiteX0" fmla="*/ 0 w 36000"/>
              <a:gd name="connsiteY0" fmla="*/ 0 h 3539983"/>
              <a:gd name="connsiteX1" fmla="*/ 36000 w 36000"/>
              <a:gd name="connsiteY1" fmla="*/ 0 h 3539983"/>
              <a:gd name="connsiteX2" fmla="*/ 36000 w 36000"/>
              <a:gd name="connsiteY2" fmla="*/ 3504464 h 3539983"/>
              <a:gd name="connsiteX3" fmla="*/ 0 w 36000"/>
              <a:gd name="connsiteY3" fmla="*/ 3539983 h 35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539983">
                <a:moveTo>
                  <a:pt x="0" y="0"/>
                </a:moveTo>
                <a:lnTo>
                  <a:pt x="36000" y="0"/>
                </a:lnTo>
                <a:lnTo>
                  <a:pt x="36000" y="3504464"/>
                </a:lnTo>
                <a:lnTo>
                  <a:pt x="0" y="353998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8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9784" y="1855365"/>
            <a:ext cx="11432432" cy="3877891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E7242-DDD0-4EF0-B0F6-F48A4751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FC970-B80F-4283-B8B8-73C9483F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7360C-01EF-4258-B0AA-935D6425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6D2279-3662-4788-95CD-2A920ECC5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6060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5118C5-1128-4DE6-97BD-FE6179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1A3422-FA91-4AE7-A0FE-0F00746F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276D6C-403D-4A2E-94BF-D5F0E08B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E75C0A82-FB99-4E8B-966D-307D24E0F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5590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9784" y="615305"/>
            <a:ext cx="11432432" cy="461665"/>
          </a:xfrm>
        </p:spPr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9784" y="1855365"/>
            <a:ext cx="5530620" cy="38778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1596" y="1855365"/>
            <a:ext cx="5530620" cy="38778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30618D-E111-4CEB-86B4-F54CF611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C6BC7-B6EB-4701-B143-97202025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A7DC2-2C89-4431-ACD5-24169751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7117DA8-5283-44A5-9B5B-DC1000B17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7029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9784" y="1855365"/>
            <a:ext cx="7089687" cy="3877891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8E333D0-44A7-41E8-B63A-9F160546B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0663" y="1855364"/>
            <a:ext cx="4351337" cy="387789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7B0D9-B10E-4952-BBC6-3737340460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D4AF48-A7BC-48D0-ABE2-0724C40304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C93EF3-34F7-41FE-A300-E8A743B95D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0E214BF-9E6B-4C5B-908C-4D77D7A8A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1904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9785" y="1855365"/>
            <a:ext cx="5233366" cy="3877891"/>
          </a:xfrm>
        </p:spPr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8E333D0-44A7-41E8-B63A-9F160546B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4342" y="1855364"/>
            <a:ext cx="6207657" cy="387789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D70EA-EF36-4C8F-BFDB-1A877C5B95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BE6331-B096-4A48-9935-F1FE33840E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66628-9778-406B-BEDE-57C2DBF7E5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CCF7BED7-99CE-4467-B504-58D07FC1CA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609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8764DD46-0A23-475D-A428-A9F814FAA05B}"/>
              </a:ext>
            </a:extLst>
          </p:cNvPr>
          <p:cNvSpPr/>
          <p:nvPr userDrawn="1"/>
        </p:nvSpPr>
        <p:spPr>
          <a:xfrm>
            <a:off x="0" y="6071488"/>
            <a:ext cx="12192000" cy="7865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A566CB3-A837-42AF-B5F5-A752117C7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5A524A6-E03A-4437-A7C6-634A3AF63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969" y="1031704"/>
            <a:ext cx="4815751" cy="4789673"/>
          </a:xfrm>
          <a:solidFill>
            <a:schemeClr val="bg1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18824AD-6BDA-478F-84DC-39A697931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676889" flipH="1" flipV="1">
            <a:off x="4437182" y="-507500"/>
            <a:ext cx="36000" cy="3434665"/>
          </a:xfrm>
          <a:custGeom>
            <a:avLst/>
            <a:gdLst>
              <a:gd name="connsiteX0" fmla="*/ 36000 w 36000"/>
              <a:gd name="connsiteY0" fmla="*/ 3399146 h 3434665"/>
              <a:gd name="connsiteX1" fmla="*/ 0 w 36000"/>
              <a:gd name="connsiteY1" fmla="*/ 3434665 h 3434665"/>
              <a:gd name="connsiteX2" fmla="*/ 0 w 36000"/>
              <a:gd name="connsiteY2" fmla="*/ 0 h 3434665"/>
              <a:gd name="connsiteX3" fmla="*/ 36000 w 36000"/>
              <a:gd name="connsiteY3" fmla="*/ 0 h 343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434665">
                <a:moveTo>
                  <a:pt x="36000" y="3399146"/>
                </a:moveTo>
                <a:lnTo>
                  <a:pt x="0" y="3434665"/>
                </a:lnTo>
                <a:lnTo>
                  <a:pt x="0" y="0"/>
                </a:lnTo>
                <a:lnTo>
                  <a:pt x="360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943D7644-8853-4599-B143-1B991917B7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2519" y="2803211"/>
            <a:ext cx="3344994" cy="923330"/>
          </a:xfrm>
        </p:spPr>
        <p:txBody>
          <a:bodyPr wrap="square" anchor="ctr" anchorCtr="0">
            <a:spAutoFit/>
          </a:bodyPr>
          <a:lstStyle>
            <a:lvl1pPr>
              <a:spcBef>
                <a:spcPts val="0"/>
              </a:spcBef>
              <a:defRPr sz="3000" b="1">
                <a:latin typeface="+mj-lt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BB126F-9C5F-464D-ADF6-E17B7ACF3C1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234F6-4756-4E9B-B42B-B553A3290D4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58EBE-87A3-4464-8ABD-C81E4134B48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A6F78F1C-3EED-43AE-8179-24B22039AC4A}"/>
              </a:ext>
            </a:extLst>
          </p:cNvPr>
          <p:cNvSpPr txBox="1">
            <a:spLocks/>
          </p:cNvSpPr>
          <p:nvPr userDrawn="1"/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0B603A62-7A02-45E8-BBDA-51F67675AA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anchor="ctr" anchorCtr="0"/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76581148-B17E-4D6C-B2BB-29213646BB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8129" y="6094246"/>
            <a:ext cx="2484566" cy="399535"/>
          </a:xfrm>
          <a:blipFill>
            <a:blip r:embed="rId2"/>
            <a:stretch>
              <a:fillRect l="2351" t="12405" r="3345" b="1529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48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6F8CAE-CF2A-4673-8D5A-167DCBDC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F086EF-D6CE-4C96-A459-FA3EB00D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9C537E-D45A-4DAD-A8B6-D67DDA86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32CE0B7-A648-4B1B-BD2A-E84FAD536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784" y="5810258"/>
            <a:ext cx="710131" cy="107722"/>
          </a:xfrm>
        </p:spPr>
        <p:txBody>
          <a:bodyPr wrap="none" anchor="b" anchorCtr="0">
            <a:spAutoFit/>
          </a:bodyPr>
          <a:lstStyle>
            <a:lvl1pPr>
              <a:spcBef>
                <a:spcPts val="0"/>
              </a:spcBef>
              <a:defRPr sz="700"/>
            </a:lvl1pPr>
            <a:lvl2pPr>
              <a:spcBef>
                <a:spcPts val="0"/>
              </a:spcBef>
              <a:defRPr sz="700"/>
            </a:lvl2pPr>
            <a:lvl3pPr>
              <a:spcBef>
                <a:spcPts val="0"/>
              </a:spcBef>
              <a:defRPr sz="700"/>
            </a:lvl3pPr>
            <a:lvl4pPr>
              <a:spcBef>
                <a:spcPts val="0"/>
              </a:spcBef>
              <a:defRPr sz="700"/>
            </a:lvl4pPr>
            <a:lvl5pPr>
              <a:spcBef>
                <a:spcPts val="0"/>
              </a:spcBef>
              <a:defRPr sz="700"/>
            </a:lvl5pPr>
          </a:lstStyle>
          <a:p>
            <a:pPr lvl="0"/>
            <a:r>
              <a:rPr lang="de-DE" dirty="0"/>
              <a:t>Fußnote/Quelle</a:t>
            </a:r>
          </a:p>
        </p:txBody>
      </p:sp>
    </p:spTree>
    <p:extLst>
      <p:ext uri="{BB962C8B-B14F-4D97-AF65-F5344CB8AC3E}">
        <p14:creationId xmlns:p14="http://schemas.microsoft.com/office/powerpoint/2010/main" val="30871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1292" y="728030"/>
            <a:ext cx="5544827" cy="5556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5360" y="1956122"/>
            <a:ext cx="7701699" cy="461665"/>
          </a:xfrm>
        </p:spPr>
        <p:txBody>
          <a:bodyPr wrap="square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7B1E50-BF4D-4373-8C93-859D51992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13" y="433485"/>
            <a:ext cx="1734925" cy="309990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D082D15F-64D0-4041-907C-EBEB8491E875}"/>
              </a:ext>
            </a:extLst>
          </p:cNvPr>
          <p:cNvSpPr txBox="1"/>
          <p:nvPr userDrawn="1"/>
        </p:nvSpPr>
        <p:spPr>
          <a:xfrm rot="5400000">
            <a:off x="10526587" y="5125791"/>
            <a:ext cx="1585370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300" b="1">
                <a:solidFill>
                  <a:schemeClr val="tx1"/>
                </a:solidFill>
                <a:latin typeface="+mj-lt"/>
              </a:rPr>
              <a:t>Studiere Zukunft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35360" y="3514320"/>
            <a:ext cx="7701699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4687E07-8E5F-4BC2-A606-994862EAF1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676889">
            <a:off x="2419219" y="2753653"/>
            <a:ext cx="36000" cy="4810004"/>
          </a:xfrm>
          <a:custGeom>
            <a:avLst/>
            <a:gdLst>
              <a:gd name="connsiteX0" fmla="*/ 0 w 36000"/>
              <a:gd name="connsiteY0" fmla="*/ 0 h 4810004"/>
              <a:gd name="connsiteX1" fmla="*/ 36000 w 36000"/>
              <a:gd name="connsiteY1" fmla="*/ 0 h 4810004"/>
              <a:gd name="connsiteX2" fmla="*/ 36000 w 36000"/>
              <a:gd name="connsiteY2" fmla="*/ 4774485 h 4810004"/>
              <a:gd name="connsiteX3" fmla="*/ 0 w 36000"/>
              <a:gd name="connsiteY3" fmla="*/ 4810004 h 48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4810004">
                <a:moveTo>
                  <a:pt x="0" y="0"/>
                </a:moveTo>
                <a:lnTo>
                  <a:pt x="36000" y="0"/>
                </a:lnTo>
                <a:lnTo>
                  <a:pt x="36000" y="4774485"/>
                </a:lnTo>
                <a:lnTo>
                  <a:pt x="0" y="4810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1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DD856098-3659-4A6F-B23D-17F2B2D4A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3831" y="649749"/>
            <a:ext cx="5544827" cy="5556845"/>
          </a:xfrm>
          <a:custGeom>
            <a:avLst/>
            <a:gdLst>
              <a:gd name="connsiteX0" fmla="*/ 2016887 w 5544827"/>
              <a:gd name="connsiteY0" fmla="*/ 0 h 5556845"/>
              <a:gd name="connsiteX1" fmla="*/ 4791047 w 5544827"/>
              <a:gd name="connsiteY1" fmla="*/ 741016 h 5556845"/>
              <a:gd name="connsiteX2" fmla="*/ 5544827 w 5544827"/>
              <a:gd name="connsiteY2" fmla="*/ 3513017 h 5556845"/>
              <a:gd name="connsiteX3" fmla="*/ 3527940 w 5544827"/>
              <a:gd name="connsiteY3" fmla="*/ 5556845 h 5556845"/>
              <a:gd name="connsiteX4" fmla="*/ 753780 w 5544827"/>
              <a:gd name="connsiteY4" fmla="*/ 4815829 h 5556845"/>
              <a:gd name="connsiteX5" fmla="*/ 0 w 5544827"/>
              <a:gd name="connsiteY5" fmla="*/ 2043829 h 555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4827" h="5556845">
                <a:moveTo>
                  <a:pt x="2016887" y="0"/>
                </a:moveTo>
                <a:lnTo>
                  <a:pt x="4791047" y="741016"/>
                </a:lnTo>
                <a:lnTo>
                  <a:pt x="5544827" y="3513017"/>
                </a:lnTo>
                <a:lnTo>
                  <a:pt x="3527940" y="5556845"/>
                </a:lnTo>
                <a:lnTo>
                  <a:pt x="753780" y="4815829"/>
                </a:lnTo>
                <a:lnTo>
                  <a:pt x="0" y="2043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1409" y="2417787"/>
            <a:ext cx="7701699" cy="461665"/>
          </a:xfrm>
        </p:spPr>
        <p:txBody>
          <a:bodyPr wrap="square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21409" y="3867345"/>
            <a:ext cx="7701699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665CEE-15C3-41BF-9597-AA302F3EC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13" y="433485"/>
            <a:ext cx="1734925" cy="309990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A45009-5632-4B3F-82F2-0CC94B2E8475}"/>
              </a:ext>
            </a:extLst>
          </p:cNvPr>
          <p:cNvSpPr txBox="1"/>
          <p:nvPr userDrawn="1"/>
        </p:nvSpPr>
        <p:spPr>
          <a:xfrm rot="5400000">
            <a:off x="10526587" y="5125791"/>
            <a:ext cx="1585370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300" b="1">
                <a:solidFill>
                  <a:schemeClr val="bg1"/>
                </a:solidFill>
                <a:latin typeface="+mj-lt"/>
              </a:rPr>
              <a:t>Studiere Zukunft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BDD5FE-683E-4710-ADEA-50BAF14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676889">
            <a:off x="4481453" y="3840694"/>
            <a:ext cx="36000" cy="3539983"/>
          </a:xfrm>
          <a:custGeom>
            <a:avLst/>
            <a:gdLst>
              <a:gd name="connsiteX0" fmla="*/ 0 w 36000"/>
              <a:gd name="connsiteY0" fmla="*/ 0 h 3539983"/>
              <a:gd name="connsiteX1" fmla="*/ 36000 w 36000"/>
              <a:gd name="connsiteY1" fmla="*/ 0 h 3539983"/>
              <a:gd name="connsiteX2" fmla="*/ 36000 w 36000"/>
              <a:gd name="connsiteY2" fmla="*/ 3504464 h 3539983"/>
              <a:gd name="connsiteX3" fmla="*/ 0 w 36000"/>
              <a:gd name="connsiteY3" fmla="*/ 3539983 h 35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539983">
                <a:moveTo>
                  <a:pt x="0" y="0"/>
                </a:moveTo>
                <a:lnTo>
                  <a:pt x="36000" y="0"/>
                </a:lnTo>
                <a:lnTo>
                  <a:pt x="36000" y="3504464"/>
                </a:lnTo>
                <a:lnTo>
                  <a:pt x="0" y="353998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0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974CF35-2619-40FC-871F-8D071AE50E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83000" y="1017588"/>
            <a:ext cx="4826000" cy="4827587"/>
          </a:xfrm>
          <a:solidFill>
            <a:schemeClr val="bg1"/>
          </a:solid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1409" y="2417787"/>
            <a:ext cx="7701699" cy="46166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21409" y="3867345"/>
            <a:ext cx="7701699" cy="215444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665CEE-15C3-41BF-9597-AA302F3EC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13" y="433485"/>
            <a:ext cx="1734925" cy="309990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A45009-5632-4B3F-82F2-0CC94B2E8475}"/>
              </a:ext>
            </a:extLst>
          </p:cNvPr>
          <p:cNvSpPr txBox="1"/>
          <p:nvPr userDrawn="1"/>
        </p:nvSpPr>
        <p:spPr>
          <a:xfrm rot="5400000">
            <a:off x="10526587" y="5125791"/>
            <a:ext cx="1585370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300" b="1">
                <a:solidFill>
                  <a:schemeClr val="bg1"/>
                </a:solidFill>
                <a:latin typeface="+mj-lt"/>
              </a:rPr>
              <a:t>Studiere Zukunft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BDD5FE-683E-4710-ADEA-50BAF14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676889">
            <a:off x="4481453" y="3840694"/>
            <a:ext cx="36000" cy="3539983"/>
          </a:xfrm>
          <a:custGeom>
            <a:avLst/>
            <a:gdLst>
              <a:gd name="connsiteX0" fmla="*/ 0 w 36000"/>
              <a:gd name="connsiteY0" fmla="*/ 0 h 3539983"/>
              <a:gd name="connsiteX1" fmla="*/ 36000 w 36000"/>
              <a:gd name="connsiteY1" fmla="*/ 0 h 3539983"/>
              <a:gd name="connsiteX2" fmla="*/ 36000 w 36000"/>
              <a:gd name="connsiteY2" fmla="*/ 3504464 h 3539983"/>
              <a:gd name="connsiteX3" fmla="*/ 0 w 36000"/>
              <a:gd name="connsiteY3" fmla="*/ 3539983 h 35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539983">
                <a:moveTo>
                  <a:pt x="0" y="0"/>
                </a:moveTo>
                <a:lnTo>
                  <a:pt x="36000" y="0"/>
                </a:lnTo>
                <a:lnTo>
                  <a:pt x="36000" y="3504464"/>
                </a:lnTo>
                <a:lnTo>
                  <a:pt x="0" y="353998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8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172411E-4FBA-46E1-B081-7589FC7E224B}"/>
              </a:ext>
            </a:extLst>
          </p:cNvPr>
          <p:cNvSpPr/>
          <p:nvPr userDrawn="1"/>
        </p:nvSpPr>
        <p:spPr>
          <a:xfrm>
            <a:off x="0" y="5821377"/>
            <a:ext cx="12192000" cy="103662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2250A397-8ADA-4742-8FAF-675D69FA680A}"/>
              </a:ext>
            </a:extLst>
          </p:cNvPr>
          <p:cNvSpPr/>
          <p:nvPr userDrawn="1"/>
        </p:nvSpPr>
        <p:spPr>
          <a:xfrm rot="5400000">
            <a:off x="3029137" y="967823"/>
            <a:ext cx="5329162" cy="4594105"/>
          </a:xfrm>
          <a:prstGeom prst="triangl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024AF2-280A-4DC1-9FAA-EA7E4724C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963" y="3034043"/>
            <a:ext cx="10760074" cy="461665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7311405A-1E30-4E73-B6C9-7B9A855029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676889" flipH="1" flipV="1">
            <a:off x="5974814" y="-576926"/>
            <a:ext cx="36000" cy="3888000"/>
          </a:xfrm>
          <a:custGeom>
            <a:avLst/>
            <a:gdLst>
              <a:gd name="connsiteX0" fmla="*/ 36000 w 36000"/>
              <a:gd name="connsiteY0" fmla="*/ 3399146 h 3434665"/>
              <a:gd name="connsiteX1" fmla="*/ 0 w 36000"/>
              <a:gd name="connsiteY1" fmla="*/ 3434665 h 3434665"/>
              <a:gd name="connsiteX2" fmla="*/ 0 w 36000"/>
              <a:gd name="connsiteY2" fmla="*/ 0 h 3434665"/>
              <a:gd name="connsiteX3" fmla="*/ 36000 w 36000"/>
              <a:gd name="connsiteY3" fmla="*/ 0 h 343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434665">
                <a:moveTo>
                  <a:pt x="36000" y="3399146"/>
                </a:moveTo>
                <a:lnTo>
                  <a:pt x="0" y="3434665"/>
                </a:lnTo>
                <a:lnTo>
                  <a:pt x="0" y="0"/>
                </a:lnTo>
                <a:lnTo>
                  <a:pt x="360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20328D-FB9A-4E23-8BE6-4D1FFA580D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4D94C9-423F-4CD9-8E1B-651B4DF48C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7987FD-A5AD-43CC-AAFA-2E7A8F6696E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3347983-3E18-4AD5-96EE-E0FB2C2E27D6}"/>
              </a:ext>
            </a:extLst>
          </p:cNvPr>
          <p:cNvSpPr txBox="1">
            <a:spLocks/>
          </p:cNvSpPr>
          <p:nvPr userDrawn="1"/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2E7EADE-0381-4505-A155-EDDF49E98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14" y="6142706"/>
            <a:ext cx="2340869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FF3A1A91-48C5-416C-BB65-05883C51B319}"/>
              </a:ext>
            </a:extLst>
          </p:cNvPr>
          <p:cNvSpPr/>
          <p:nvPr userDrawn="1"/>
        </p:nvSpPr>
        <p:spPr>
          <a:xfrm>
            <a:off x="0" y="5821377"/>
            <a:ext cx="12192000" cy="10366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7D814684-3280-4860-8CA7-759AB8E4587A}"/>
              </a:ext>
            </a:extLst>
          </p:cNvPr>
          <p:cNvSpPr/>
          <p:nvPr userDrawn="1"/>
        </p:nvSpPr>
        <p:spPr>
          <a:xfrm rot="4487256">
            <a:off x="3143623" y="947316"/>
            <a:ext cx="5758629" cy="4965025"/>
          </a:xfrm>
          <a:prstGeom prst="hexagon">
            <a:avLst>
              <a:gd name="adj" fmla="val 29063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024AF2-280A-4DC1-9FAA-EA7E4724C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963" y="3034043"/>
            <a:ext cx="10760074" cy="461665"/>
          </a:xfrm>
        </p:spPr>
        <p:txBody>
          <a:bodyPr anchor="ctr" anchorCtr="0">
            <a:spAutoFit/>
          </a:bodyPr>
          <a:lstStyle>
            <a:lvl1pPr>
              <a:spcBef>
                <a:spcPts val="0"/>
              </a:spcBef>
              <a:defRPr sz="3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C8C3B54-A0ED-46E8-90D3-0287F5BED1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676889" flipH="1" flipV="1">
            <a:off x="5974814" y="-576926"/>
            <a:ext cx="36000" cy="3888000"/>
          </a:xfrm>
          <a:custGeom>
            <a:avLst/>
            <a:gdLst>
              <a:gd name="connsiteX0" fmla="*/ 36000 w 36000"/>
              <a:gd name="connsiteY0" fmla="*/ 3399146 h 3434665"/>
              <a:gd name="connsiteX1" fmla="*/ 0 w 36000"/>
              <a:gd name="connsiteY1" fmla="*/ 3434665 h 3434665"/>
              <a:gd name="connsiteX2" fmla="*/ 0 w 36000"/>
              <a:gd name="connsiteY2" fmla="*/ 0 h 3434665"/>
              <a:gd name="connsiteX3" fmla="*/ 36000 w 36000"/>
              <a:gd name="connsiteY3" fmla="*/ 0 h 343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434665">
                <a:moveTo>
                  <a:pt x="36000" y="3399146"/>
                </a:moveTo>
                <a:lnTo>
                  <a:pt x="0" y="3434665"/>
                </a:lnTo>
                <a:lnTo>
                  <a:pt x="0" y="0"/>
                </a:lnTo>
                <a:lnTo>
                  <a:pt x="3600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58A091-D308-48FB-A895-20B83BFDC8E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C97728-23BD-4E26-A06A-2BDC7B2ECF6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86D393-6FF7-4D0C-8EF5-D58773655A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EA68385-DE13-4D3D-8DE5-7C643FC19FBE}"/>
              </a:ext>
            </a:extLst>
          </p:cNvPr>
          <p:cNvSpPr txBox="1">
            <a:spLocks/>
          </p:cNvSpPr>
          <p:nvPr userDrawn="1"/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11D978D-47AE-402B-90F5-F6B4CD68A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14" y="6142706"/>
            <a:ext cx="2340869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E611E48-5160-4D26-876B-F200ECCF9E50}"/>
              </a:ext>
            </a:extLst>
          </p:cNvPr>
          <p:cNvSpPr/>
          <p:nvPr userDrawn="1"/>
        </p:nvSpPr>
        <p:spPr>
          <a:xfrm>
            <a:off x="730199" y="1031704"/>
            <a:ext cx="4815751" cy="478967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18824AD-6BDA-478F-84DC-39A6979319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676889" flipH="1" flipV="1">
            <a:off x="2853479" y="-507500"/>
            <a:ext cx="36000" cy="3434665"/>
          </a:xfrm>
          <a:custGeom>
            <a:avLst/>
            <a:gdLst>
              <a:gd name="connsiteX0" fmla="*/ 36000 w 36000"/>
              <a:gd name="connsiteY0" fmla="*/ 3399146 h 3434665"/>
              <a:gd name="connsiteX1" fmla="*/ 0 w 36000"/>
              <a:gd name="connsiteY1" fmla="*/ 3434665 h 3434665"/>
              <a:gd name="connsiteX2" fmla="*/ 0 w 36000"/>
              <a:gd name="connsiteY2" fmla="*/ 0 h 3434665"/>
              <a:gd name="connsiteX3" fmla="*/ 36000 w 36000"/>
              <a:gd name="connsiteY3" fmla="*/ 0 h 343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3434665">
                <a:moveTo>
                  <a:pt x="36000" y="3399146"/>
                </a:moveTo>
                <a:lnTo>
                  <a:pt x="0" y="3434665"/>
                </a:lnTo>
                <a:lnTo>
                  <a:pt x="0" y="0"/>
                </a:lnTo>
                <a:lnTo>
                  <a:pt x="3600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D7BAB6C-3DE8-491E-86F3-1114438DB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2519" y="3034043"/>
            <a:ext cx="8886962" cy="461665"/>
          </a:xfrm>
        </p:spPr>
        <p:txBody>
          <a:bodyPr wrap="square" anchor="ctr" anchorCtr="0">
            <a:spAutoFit/>
          </a:bodyPr>
          <a:lstStyle>
            <a:lvl1pPr>
              <a:spcBef>
                <a:spcPts val="0"/>
              </a:spcBef>
              <a:defRPr sz="3000" b="1">
                <a:latin typeface="+mj-lt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753655-F7ED-4958-AB46-A0ADEEECB77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5D6640-77AA-41B6-9D29-957838BFECF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F3AFC7-F30B-47EA-81F7-98485E1C9C9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D115AAA-461B-4923-891F-750E09AD67E4}"/>
              </a:ext>
            </a:extLst>
          </p:cNvPr>
          <p:cNvSpPr/>
          <p:nvPr userDrawn="1"/>
        </p:nvSpPr>
        <p:spPr>
          <a:xfrm>
            <a:off x="0" y="5821377"/>
            <a:ext cx="12192000" cy="1036623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E611E48-5160-4D26-876B-F200ECCF9E50}"/>
              </a:ext>
            </a:extLst>
          </p:cNvPr>
          <p:cNvSpPr/>
          <p:nvPr userDrawn="1"/>
        </p:nvSpPr>
        <p:spPr>
          <a:xfrm>
            <a:off x="5905513" y="1031704"/>
            <a:ext cx="4815751" cy="478967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D7BAB6C-3DE8-491E-86F3-1114438DB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2519" y="3034043"/>
            <a:ext cx="8886962" cy="461665"/>
          </a:xfrm>
        </p:spPr>
        <p:txBody>
          <a:bodyPr wrap="square" anchor="ctr" anchorCtr="0">
            <a:spAutoFit/>
          </a:bodyPr>
          <a:lstStyle>
            <a:lvl1pPr>
              <a:spcBef>
                <a:spcPts val="0"/>
              </a:spcBef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488F6D0-89EB-43DE-BACD-82F2D08F6C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676889">
            <a:off x="7149113" y="3392887"/>
            <a:ext cx="36000" cy="4063167"/>
          </a:xfrm>
          <a:custGeom>
            <a:avLst/>
            <a:gdLst>
              <a:gd name="connsiteX0" fmla="*/ 0 w 36000"/>
              <a:gd name="connsiteY0" fmla="*/ 0 h 4063167"/>
              <a:gd name="connsiteX1" fmla="*/ 36000 w 36000"/>
              <a:gd name="connsiteY1" fmla="*/ 0 h 4063167"/>
              <a:gd name="connsiteX2" fmla="*/ 36000 w 36000"/>
              <a:gd name="connsiteY2" fmla="*/ 4027647 h 4063167"/>
              <a:gd name="connsiteX3" fmla="*/ 0 w 36000"/>
              <a:gd name="connsiteY3" fmla="*/ 4063167 h 406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4063167">
                <a:moveTo>
                  <a:pt x="0" y="0"/>
                </a:moveTo>
                <a:lnTo>
                  <a:pt x="36000" y="0"/>
                </a:lnTo>
                <a:lnTo>
                  <a:pt x="36000" y="4027647"/>
                </a:lnTo>
                <a:lnTo>
                  <a:pt x="0" y="406316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BE357A-B91A-4995-8E84-FAA17131C42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B560F-F0E0-48EC-963E-4CC660AE16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33BE76-A066-4019-8D10-D9B83F2805E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5F5739-BF86-45AD-927D-8E4AE5F7EF4A}"/>
              </a:ext>
            </a:extLst>
          </p:cNvPr>
          <p:cNvSpPr txBox="1">
            <a:spLocks/>
          </p:cNvSpPr>
          <p:nvPr userDrawn="1"/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36856A-C55C-42B5-9FB9-3CC8DD30D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14" y="6142706"/>
            <a:ext cx="2340869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D0CB7A9-2798-44CE-AE04-B7B8D080AC1B}"/>
              </a:ext>
            </a:extLst>
          </p:cNvPr>
          <p:cNvSpPr/>
          <p:nvPr userDrawn="1"/>
        </p:nvSpPr>
        <p:spPr>
          <a:xfrm>
            <a:off x="0" y="5839485"/>
            <a:ext cx="12192000" cy="10185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A566CB3-A837-42AF-B5F5-A752117C7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58E41F-9C8B-4524-B0A5-AFB5DD04D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676889">
            <a:off x="3929041" y="2753653"/>
            <a:ext cx="36000" cy="4810004"/>
          </a:xfrm>
          <a:custGeom>
            <a:avLst/>
            <a:gdLst>
              <a:gd name="connsiteX0" fmla="*/ 0 w 36000"/>
              <a:gd name="connsiteY0" fmla="*/ 0 h 4810004"/>
              <a:gd name="connsiteX1" fmla="*/ 36000 w 36000"/>
              <a:gd name="connsiteY1" fmla="*/ 0 h 4810004"/>
              <a:gd name="connsiteX2" fmla="*/ 36000 w 36000"/>
              <a:gd name="connsiteY2" fmla="*/ 4774485 h 4810004"/>
              <a:gd name="connsiteX3" fmla="*/ 0 w 36000"/>
              <a:gd name="connsiteY3" fmla="*/ 4810004 h 48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4810004">
                <a:moveTo>
                  <a:pt x="0" y="0"/>
                </a:moveTo>
                <a:lnTo>
                  <a:pt x="36000" y="0"/>
                </a:lnTo>
                <a:lnTo>
                  <a:pt x="36000" y="4774485"/>
                </a:lnTo>
                <a:lnTo>
                  <a:pt x="0" y="4810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5A524A6-E03A-4437-A7C6-634A3AF631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6232676" y="1031704"/>
            <a:ext cx="4815751" cy="4789673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DB6889A-7AEB-4BA9-92E7-FC5E53A63B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52519" y="3034043"/>
            <a:ext cx="8886962" cy="461665"/>
          </a:xfrm>
        </p:spPr>
        <p:txBody>
          <a:bodyPr wrap="square" anchor="ctr" anchorCtr="0">
            <a:spAutoFit/>
          </a:bodyPr>
          <a:lstStyle>
            <a:lvl1pPr>
              <a:spcBef>
                <a:spcPts val="0"/>
              </a:spcBef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2554CC-47F0-4218-BE2E-7A3710E5C9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Name Vortragende*r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3E607F-AE5C-4CFA-A34A-D93CE478CE5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35ABE2-C8DF-42EB-B1A2-2DE3DC291F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C7669D4-B665-46B0-ABE3-5211EE9A2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13008" y="6169112"/>
            <a:ext cx="688887" cy="688887"/>
          </a:xfrm>
          <a:prstGeom prst="parallelogram">
            <a:avLst>
              <a:gd name="adj" fmla="val 98005"/>
            </a:avLst>
          </a:prstGeom>
          <a:solidFill>
            <a:schemeClr val="bg1"/>
          </a:solidFill>
        </p:spPr>
        <p:txBody>
          <a:bodyPr anchor="ctr" anchorCtr="0"/>
          <a:lstStyle>
            <a:lvl1pPr>
              <a:defRPr sz="2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065BD47C-F774-448D-B4D4-8C19E329A2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1088" y="6088511"/>
            <a:ext cx="2484566" cy="399535"/>
          </a:xfrm>
          <a:blipFill>
            <a:blip r:embed="rId2"/>
            <a:stretch>
              <a:fillRect l="2351" t="12405" r="3345" b="1529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30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9784" y="1855365"/>
            <a:ext cx="11432432" cy="3877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175783" y="6288129"/>
            <a:ext cx="581892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Jan Frick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75784" y="6134240"/>
            <a:ext cx="581892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6100" y="6288129"/>
            <a:ext cx="50966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tabLst/>
              <a:defRPr lang="de-DE" sz="1000" b="1" smtClean="0">
                <a:latin typeface="+mj-lt"/>
              </a:defRPr>
            </a:lvl1pPr>
          </a:lstStyle>
          <a:p>
            <a:fld id="{69F34120-B5BD-450B-94B9-3E8DBFFED80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DD39041-945C-4C55-883F-08F4BD0BDAB5}"/>
              </a:ext>
            </a:extLst>
          </p:cNvPr>
          <p:cNvSpPr txBox="1">
            <a:spLocks/>
          </p:cNvSpPr>
          <p:nvPr userDrawn="1"/>
        </p:nvSpPr>
        <p:spPr>
          <a:xfrm>
            <a:off x="10811596" y="6167702"/>
            <a:ext cx="690299" cy="690299"/>
          </a:xfrm>
          <a:prstGeom prst="parallelogram">
            <a:avLst>
              <a:gd name="adj" fmla="val 9836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BC6398-6835-48BB-8FC0-607BB45C22F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8514" y="6142706"/>
            <a:ext cx="2340869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2" r:id="rId10"/>
    <p:sldLayoutId id="2147483666" r:id="rId11"/>
    <p:sldLayoutId id="2147483664" r:id="rId12"/>
    <p:sldLayoutId id="2147483669" r:id="rId13"/>
    <p:sldLayoutId id="2147483670" r:id="rId14"/>
    <p:sldLayoutId id="2147483671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3525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7305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1213" indent="-27463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352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EF1AD76-A830-4236-BF92-AD8F3410F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409" y="2417787"/>
            <a:ext cx="7701699" cy="1384995"/>
          </a:xfrm>
        </p:spPr>
        <p:txBody>
          <a:bodyPr/>
          <a:lstStyle/>
          <a:p>
            <a:r>
              <a:rPr lang="en-US" dirty="0"/>
              <a:t>Master thesis defense:</a:t>
            </a:r>
            <a:br>
              <a:rPr lang="en-US" dirty="0"/>
            </a:br>
            <a:r>
              <a:rPr lang="en-US" dirty="0"/>
              <a:t>Kidney Graft Loss Prediction </a:t>
            </a:r>
            <a:r>
              <a:rPr lang="en-US" dirty="0">
                <a:solidFill>
                  <a:schemeClr val="tx2"/>
                </a:solidFill>
              </a:rPr>
              <a:t>Leveraging</a:t>
            </a:r>
            <a:r>
              <a:rPr lang="en-US" dirty="0"/>
              <a:t> Multimodal Health Records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9F88124-E73C-4D56-9D3A-6B5C680C2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409" y="3867345"/>
            <a:ext cx="7701699" cy="430887"/>
          </a:xfrm>
        </p:spPr>
        <p:txBody>
          <a:bodyPr/>
          <a:lstStyle/>
          <a:p>
            <a:r>
              <a:rPr lang="de-DE"/>
              <a:t>24.10.2022</a:t>
            </a:r>
          </a:p>
          <a:p>
            <a:r>
              <a:rPr lang="de-DE"/>
              <a:t>Jan Frick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41159B-411C-4A26-AB2E-DFC6375DB9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0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Discussion</a:t>
            </a:r>
            <a:br>
              <a:rPr lang="en-US" dirty="0"/>
            </a:br>
            <a:r>
              <a:rPr lang="en-US" sz="2000" b="0" dirty="0"/>
              <a:t>Problems with late fusion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518FB-7B0C-49F1-8925-A4CDAE4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27130016-C0CB-1167-0C0A-49B45F51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11" y="3584493"/>
            <a:ext cx="5818927" cy="1874678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4A1E6195-DEC0-42C5-BB80-502BE05A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57" y="1785730"/>
            <a:ext cx="6588834" cy="1294554"/>
          </a:xfrm>
          <a:prstGeom prst="rect">
            <a:avLst/>
          </a:prstGeom>
        </p:spPr>
      </p:pic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5161CD7C-FB8E-239C-FE94-5E5DB6F12AF2}"/>
              </a:ext>
            </a:extLst>
          </p:cNvPr>
          <p:cNvSpPr txBox="1">
            <a:spLocks/>
          </p:cNvSpPr>
          <p:nvPr/>
        </p:nvSpPr>
        <p:spPr>
          <a:xfrm>
            <a:off x="379784" y="1855365"/>
            <a:ext cx="4208573" cy="3877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Overfitting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Importance correlates with overfitting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Ensemble has a bad generalization estimation</a:t>
            </a:r>
          </a:p>
        </p:txBody>
      </p:sp>
    </p:spTree>
    <p:extLst>
      <p:ext uri="{BB962C8B-B14F-4D97-AF65-F5344CB8AC3E}">
        <p14:creationId xmlns:p14="http://schemas.microsoft.com/office/powerpoint/2010/main" val="4374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D15B0-B5AA-4707-BC2D-D9F32F80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12D72D-23C4-4AC6-82EA-3731F925E5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Name Vortragende*r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10318B-6F77-4C0F-9A1A-A0ED28DD60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C0E6F4-920D-433F-A4AC-2565A009E4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41A68D-9063-4E6D-A71E-D05148D86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9">
            <a:extLst>
              <a:ext uri="{FF2B5EF4-FFF2-40B4-BE49-F238E27FC236}">
                <a16:creationId xmlns:a16="http://schemas.microsoft.com/office/drawing/2014/main" id="{D791C7FC-D6B2-DD58-29AE-BA76699E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84" y="1855365"/>
            <a:ext cx="11432432" cy="3877891"/>
          </a:xfrm>
        </p:spPr>
        <p:txBody>
          <a:bodyPr/>
          <a:lstStyle/>
          <a:p>
            <a:r>
              <a:rPr lang="en-US" b="1" dirty="0"/>
              <a:t>Hypothesis 1</a:t>
            </a:r>
            <a:r>
              <a:rPr lang="en-US" dirty="0"/>
              <a:t>: Data centric approaches improve all baselines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Hypothesis 2: </a:t>
            </a:r>
            <a:r>
              <a:rPr lang="en-US" dirty="0"/>
              <a:t>Model Centric approaches improve all baselines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HT Case Text"/>
                <a:ea typeface="+mn-ea"/>
                <a:cs typeface="+mn-cs"/>
              </a:rPr>
              <a:t> </a:t>
            </a:r>
            <a:endParaRPr lang="en-US" noProof="0" dirty="0"/>
          </a:p>
          <a:p>
            <a:endParaRPr lang="en-US" dirty="0"/>
          </a:p>
          <a:p>
            <a:r>
              <a:rPr lang="en-US" b="1" dirty="0"/>
              <a:t>Hypothesis 3: </a:t>
            </a:r>
            <a:r>
              <a:rPr lang="en-US" dirty="0"/>
              <a:t>Including time-dimension creates a better baseline</a:t>
            </a:r>
          </a:p>
          <a:p>
            <a:endParaRPr lang="en-US" dirty="0"/>
          </a:p>
          <a:p>
            <a:r>
              <a:rPr lang="en-US" b="1" dirty="0"/>
              <a:t>Hypothesis 4: </a:t>
            </a:r>
            <a:r>
              <a:rPr lang="en-US" dirty="0"/>
              <a:t>Redefining the target metric improves results from a medical perspective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1DFB8-4F27-6E51-3F78-50D6419F2867}"/>
              </a:ext>
            </a:extLst>
          </p:cNvPr>
          <p:cNvSpPr txBox="1"/>
          <p:nvPr/>
        </p:nvSpPr>
        <p:spPr>
          <a:xfrm>
            <a:off x="6244735" y="2584747"/>
            <a:ext cx="48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✔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8CDC0-394A-C374-7395-A0DF7D260D62}"/>
              </a:ext>
            </a:extLst>
          </p:cNvPr>
          <p:cNvSpPr txBox="1"/>
          <p:nvPr/>
        </p:nvSpPr>
        <p:spPr>
          <a:xfrm>
            <a:off x="6096000" y="1709401"/>
            <a:ext cx="48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✔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009A5-B12A-5A6C-DE76-E4B4BAE719BC}"/>
              </a:ext>
            </a:extLst>
          </p:cNvPr>
          <p:cNvSpPr txBox="1"/>
          <p:nvPr/>
        </p:nvSpPr>
        <p:spPr>
          <a:xfrm>
            <a:off x="6489284" y="3459718"/>
            <a:ext cx="939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(✔)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4CC7E-C86A-A93E-9E50-944AD72683B0}"/>
              </a:ext>
            </a:extLst>
          </p:cNvPr>
          <p:cNvSpPr txBox="1"/>
          <p:nvPr/>
        </p:nvSpPr>
        <p:spPr>
          <a:xfrm>
            <a:off x="8597761" y="4339021"/>
            <a:ext cx="48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01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03AB2-577B-4A67-8064-8CA34AA3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Short Term Prediction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CE74B4-D9E5-4C6D-9B65-D169EEDC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A5DC1-482B-4800-90F8-D04C94F1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48F52B-90A2-4010-A9EC-1C6F1A56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518343-A6DF-435E-8B75-B82BE8462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96C28BB9-6176-4889-2057-68E3FFFE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242"/>
          <a:stretch/>
        </p:blipFill>
        <p:spPr>
          <a:xfrm>
            <a:off x="6435492" y="2378499"/>
            <a:ext cx="3148152" cy="3023050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39767372-F2EF-82BC-174D-28A94E9DE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824"/>
          <a:stretch/>
        </p:blipFill>
        <p:spPr>
          <a:xfrm>
            <a:off x="1449513" y="2487149"/>
            <a:ext cx="3657795" cy="2431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B77B45-E737-BCCC-C1F5-6A842686F6D7}"/>
              </a:ext>
            </a:extLst>
          </p:cNvPr>
          <p:cNvSpPr txBox="1"/>
          <p:nvPr/>
        </p:nvSpPr>
        <p:spPr>
          <a:xfrm>
            <a:off x="2608356" y="2195167"/>
            <a:ext cx="13401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MLP Baselines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38E84-AA65-3BDC-AD11-73D1DCF1E66B}"/>
              </a:ext>
            </a:extLst>
          </p:cNvPr>
          <p:cNvSpPr txBox="1"/>
          <p:nvPr/>
        </p:nvSpPr>
        <p:spPr>
          <a:xfrm>
            <a:off x="7329824" y="2169557"/>
            <a:ext cx="18274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All Model Baselines</a:t>
            </a:r>
          </a:p>
        </p:txBody>
      </p:sp>
    </p:spTree>
    <p:extLst>
      <p:ext uri="{BB962C8B-B14F-4D97-AF65-F5344CB8AC3E}">
        <p14:creationId xmlns:p14="http://schemas.microsoft.com/office/powerpoint/2010/main" val="5840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E9BFD-A2B3-41E5-929D-DC072CE6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461665"/>
          </a:xfrm>
        </p:spPr>
        <p:txBody>
          <a:bodyPr/>
          <a:lstStyle/>
          <a:p>
            <a:r>
              <a:rPr lang="en-US" dirty="0"/>
              <a:t>Evaluation: Data Centric Approach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5B784E-593B-4CED-BD25-FA72732B8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283E0-F969-482F-9E7B-5211CABB26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3E83CB-142C-4EB9-A439-D1B1D0ADC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623B65-DA7A-4C58-8E20-FC297BF9D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95ACE04C-8F59-8F85-14EF-3A72835D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13501"/>
            <a:ext cx="5167424" cy="1745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6B5E0A-9BA2-8761-BDC5-197DCF278A4B}"/>
              </a:ext>
            </a:extLst>
          </p:cNvPr>
          <p:cNvSpPr txBox="1"/>
          <p:nvPr/>
        </p:nvSpPr>
        <p:spPr>
          <a:xfrm>
            <a:off x="1332614" y="2339163"/>
            <a:ext cx="14997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Random Forrest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FA073E9F-039B-7AB4-BE36-3F425BBB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65" y="3742661"/>
            <a:ext cx="5453659" cy="1853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46C69A-84A6-4B62-1EA2-5CB132584FC1}"/>
              </a:ext>
            </a:extLst>
          </p:cNvPr>
          <p:cNvSpPr txBox="1"/>
          <p:nvPr/>
        </p:nvSpPr>
        <p:spPr>
          <a:xfrm>
            <a:off x="1453116" y="4669628"/>
            <a:ext cx="8471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MLP Text</a:t>
            </a:r>
          </a:p>
        </p:txBody>
      </p:sp>
    </p:spTree>
    <p:extLst>
      <p:ext uri="{BB962C8B-B14F-4D97-AF65-F5344CB8AC3E}">
        <p14:creationId xmlns:p14="http://schemas.microsoft.com/office/powerpoint/2010/main" val="68099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03AB2-577B-4A67-8064-8CA34AA3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Long Term Prediction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CE74B4-D9E5-4C6D-9B65-D169EEDC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A5DC1-482B-4800-90F8-D04C94F1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48F52B-90A2-4010-A9EC-1C6F1A56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518343-A6DF-435E-8B75-B82BE8462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C86396F-8309-0D9F-F063-DDA49E8E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1149350"/>
            <a:ext cx="77089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E9BFD-A2B3-41E5-929D-DC072CE6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461665"/>
          </a:xfrm>
        </p:spPr>
        <p:txBody>
          <a:bodyPr/>
          <a:lstStyle/>
          <a:p>
            <a:r>
              <a:rPr lang="en-US" dirty="0"/>
              <a:t>True Labels vs Ensemble Predictions per 1/2 Year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5B784E-593B-4CED-BD25-FA72732B8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283E0-F969-482F-9E7B-5211CABB26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3E83CB-142C-4EB9-A439-D1B1D0ADC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623B65-DA7A-4C58-8E20-FC297BF9D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81719A3-ED40-399E-402F-9C983AE6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43" y="1403318"/>
            <a:ext cx="7772400" cy="44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9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E9BFD-A2B3-41E5-929D-DC072CE6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Random Forest Feature </a:t>
            </a:r>
            <a:r>
              <a:rPr lang="de-DE" dirty="0" err="1"/>
              <a:t>Importances</a:t>
            </a:r>
            <a:endParaRPr lang="de-DE" dirty="0"/>
          </a:p>
        </p:txBody>
      </p:sp>
      <p:pic>
        <p:nvPicPr>
          <p:cNvPr id="10" name="Picture Placeholder 9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061B5083-4769-84B9-E59A-4A59ACD3EE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982" b="20982"/>
          <a:stretch>
            <a:fillRect/>
          </a:stretch>
        </p:blipFill>
        <p:spPr>
          <a:xfrm>
            <a:off x="2103433" y="1178456"/>
            <a:ext cx="7770670" cy="4854297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5B784E-593B-4CED-BD25-FA72732B8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283E0-F969-482F-9E7B-5211CABB26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3E83CB-142C-4EB9-A439-D1B1D0ADC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623B65-DA7A-4C58-8E20-FC297BF9D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4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E9BFD-A2B3-41E5-929D-DC072CE6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Ensemble </a:t>
            </a:r>
            <a:r>
              <a:rPr lang="en-US" dirty="0" err="1"/>
              <a:t>Importances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5B784E-593B-4CED-BD25-FA72732B8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283E0-F969-482F-9E7B-5211CABB26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3E83CB-142C-4EB9-A439-D1B1D0ADC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623B65-DA7A-4C58-8E20-FC297BF9D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Content Placeholder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4DECA88-E88A-7436-B115-3941A9053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6065" y="2030320"/>
            <a:ext cx="7463293" cy="2797360"/>
          </a:xfrm>
        </p:spPr>
      </p:pic>
    </p:spTree>
    <p:extLst>
      <p:ext uri="{BB962C8B-B14F-4D97-AF65-F5344CB8AC3E}">
        <p14:creationId xmlns:p14="http://schemas.microsoft.com/office/powerpoint/2010/main" val="184226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F2D55D8-BB99-46E5-BA72-FA089F84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15" y="1490054"/>
            <a:ext cx="11432432" cy="3877891"/>
          </a:xfrm>
        </p:spPr>
        <p:txBody>
          <a:bodyPr/>
          <a:lstStyle/>
          <a:p>
            <a:endParaRPr lang="en-US" dirty="0"/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Medical Problem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Solution: Machine Learning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Data and its challenges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Methodology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Evaluation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Discussion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/>
              <a:t>Conclusion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518FB-7B0C-49F1-8925-A4CDAE4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6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Medical Problem</a:t>
            </a:r>
            <a:br>
              <a:rPr lang="en-US" dirty="0"/>
            </a:br>
            <a:r>
              <a:rPr lang="en-US" sz="2000" b="0" dirty="0"/>
              <a:t>Identifying Patients with a high risk of kidney graft loss</a:t>
            </a:r>
            <a:endParaRPr lang="en-US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518FB-7B0C-49F1-8925-A4CDAE4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96E100-EDC4-BED3-643B-40964F44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8" y="25023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565C0B-881A-23C9-72AF-4462B838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0" y="2502384"/>
            <a:ext cx="1249471" cy="12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B1E08-7DCB-DB64-026C-E3B9584818AA}"/>
              </a:ext>
            </a:extLst>
          </p:cNvPr>
          <p:cNvSpPr txBox="1"/>
          <p:nvPr/>
        </p:nvSpPr>
        <p:spPr>
          <a:xfrm>
            <a:off x="5523975" y="2789997"/>
            <a:ext cx="1419275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tIns="0" rIns="72000" bIns="0" rtlCol="0">
            <a:spAutoFit/>
          </a:bodyPr>
          <a:lstStyle/>
          <a:p>
            <a:pPr algn="ctr"/>
            <a:r>
              <a:rPr lang="en-DE" sz="2400" dirty="0"/>
              <a:t>R</a:t>
            </a:r>
            <a:r>
              <a:rPr lang="en-GB" sz="2400" dirty="0" err="1"/>
              <a:t>i</a:t>
            </a:r>
            <a:r>
              <a:rPr lang="en-DE" sz="2400" dirty="0"/>
              <a:t>sk of Graft Loss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0CE9F-37B1-1FD6-C01F-96680FCDDFA7}"/>
              </a:ext>
            </a:extLst>
          </p:cNvPr>
          <p:cNvSpPr txBox="1"/>
          <p:nvPr/>
        </p:nvSpPr>
        <p:spPr>
          <a:xfrm>
            <a:off x="6958286" y="2372256"/>
            <a:ext cx="71447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pPr algn="l"/>
            <a:r>
              <a:rPr lang="en-DE" sz="2400" dirty="0"/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29D4C-CA80-436C-1904-347FB3F0F19B}"/>
              </a:ext>
            </a:extLst>
          </p:cNvPr>
          <p:cNvSpPr txBox="1"/>
          <p:nvPr/>
        </p:nvSpPr>
        <p:spPr>
          <a:xfrm>
            <a:off x="6987749" y="3682549"/>
            <a:ext cx="65554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>
            <a:spAutoFit/>
          </a:bodyPr>
          <a:lstStyle/>
          <a:p>
            <a:pPr algn="l"/>
            <a:r>
              <a:rPr lang="en-DE" sz="2400" dirty="0"/>
              <a:t>Low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FF68789-2A6F-A393-079A-87974271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15" y="118627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43A349-45E9-35E6-4324-176041AE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74" y="388550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DF68DE-3D42-91F0-BBAF-C1D89CD6CB1F}"/>
              </a:ext>
            </a:extLst>
          </p:cNvPr>
          <p:cNvSpPr txBox="1"/>
          <p:nvPr/>
        </p:nvSpPr>
        <p:spPr>
          <a:xfrm>
            <a:off x="9443856" y="5392455"/>
            <a:ext cx="9755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DE" sz="1400" dirty="0"/>
              <a:t>Stay Home </a:t>
            </a:r>
            <a:r>
              <a:rPr lang="en-DE" sz="1400" dirty="0">
                <a:sym typeface="Wingdings" pitchFamily="2" charset="2"/>
              </a:rPr>
              <a:t></a:t>
            </a:r>
            <a:endParaRPr lang="en-D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330CE-F421-C486-EE91-137AF0DB88C6}"/>
              </a:ext>
            </a:extLst>
          </p:cNvPr>
          <p:cNvSpPr txBox="1"/>
          <p:nvPr/>
        </p:nvSpPr>
        <p:spPr>
          <a:xfrm>
            <a:off x="9475339" y="2649255"/>
            <a:ext cx="93904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DE" sz="1400" dirty="0"/>
              <a:t>Get checked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F3B6AB-53A8-FFB3-13D7-69AC2204735A}"/>
              </a:ext>
            </a:extLst>
          </p:cNvPr>
          <p:cNvCxnSpPr/>
          <p:nvPr/>
        </p:nvCxnSpPr>
        <p:spPr>
          <a:xfrm>
            <a:off x="2142386" y="3159329"/>
            <a:ext cx="10333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A36A10-A270-D1A8-8457-99E604776AAF}"/>
              </a:ext>
            </a:extLst>
          </p:cNvPr>
          <p:cNvCxnSpPr>
            <a:cxnSpLocks/>
          </p:cNvCxnSpPr>
          <p:nvPr/>
        </p:nvCxnSpPr>
        <p:spPr>
          <a:xfrm>
            <a:off x="7759190" y="3885504"/>
            <a:ext cx="1235520" cy="63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905D52-3310-A601-37DC-47F148443999}"/>
              </a:ext>
            </a:extLst>
          </p:cNvPr>
          <p:cNvCxnSpPr>
            <a:cxnSpLocks/>
          </p:cNvCxnSpPr>
          <p:nvPr/>
        </p:nvCxnSpPr>
        <p:spPr>
          <a:xfrm>
            <a:off x="4766153" y="3159329"/>
            <a:ext cx="7578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45C4DD-B825-4B58-54FC-5BA3B14D4DA8}"/>
              </a:ext>
            </a:extLst>
          </p:cNvPr>
          <p:cNvCxnSpPr>
            <a:cxnSpLocks/>
          </p:cNvCxnSpPr>
          <p:nvPr/>
        </p:nvCxnSpPr>
        <p:spPr>
          <a:xfrm flipV="1">
            <a:off x="7778663" y="2022953"/>
            <a:ext cx="1315233" cy="442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86E77B-C708-8D35-049F-30DD8E16D18E}"/>
              </a:ext>
            </a:extLst>
          </p:cNvPr>
          <p:cNvSpPr txBox="1"/>
          <p:nvPr/>
        </p:nvSpPr>
        <p:spPr>
          <a:xfrm>
            <a:off x="634316" y="3985060"/>
            <a:ext cx="14075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DE" sz="1400" dirty="0"/>
              <a:t>Patient with bad or no kidney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635B9-63B2-3C6D-AFE8-4466AEC7A9C0}"/>
              </a:ext>
            </a:extLst>
          </p:cNvPr>
          <p:cNvSpPr txBox="1"/>
          <p:nvPr/>
        </p:nvSpPr>
        <p:spPr>
          <a:xfrm>
            <a:off x="3290041" y="3985060"/>
            <a:ext cx="133309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DE" sz="1400" dirty="0"/>
              <a:t>Kidney transplant as treatment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690F3D-3816-3DEF-FCB5-3422EDB70499}"/>
              </a:ext>
            </a:extLst>
          </p:cNvPr>
          <p:cNvSpPr/>
          <p:nvPr/>
        </p:nvSpPr>
        <p:spPr>
          <a:xfrm>
            <a:off x="5192038" y="1916483"/>
            <a:ext cx="3169085" cy="25927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DE" sz="1200" dirty="0" err="1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BB518B-0733-46F5-CFB4-76A0960740A6}"/>
              </a:ext>
            </a:extLst>
          </p:cNvPr>
          <p:cNvSpPr txBox="1"/>
          <p:nvPr/>
        </p:nvSpPr>
        <p:spPr>
          <a:xfrm>
            <a:off x="5860752" y="4672577"/>
            <a:ext cx="18316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DE" sz="1600" dirty="0"/>
              <a:t>Classification Problem</a:t>
            </a:r>
          </a:p>
        </p:txBody>
      </p:sp>
    </p:spTree>
    <p:extLst>
      <p:ext uri="{BB962C8B-B14F-4D97-AF65-F5344CB8AC3E}">
        <p14:creationId xmlns:p14="http://schemas.microsoft.com/office/powerpoint/2010/main" val="24762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Solution: Machine Learning</a:t>
            </a:r>
            <a:br>
              <a:rPr lang="en-US" dirty="0"/>
            </a:br>
            <a:r>
              <a:rPr lang="en-US" sz="2000" b="0" dirty="0"/>
              <a:t>Predicting kidney graft loss using supervised learning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F2D55D8-BB99-46E5-BA72-FA089F84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Models for 2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Short Term Prediction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Prediction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Continues the work on </a:t>
            </a:r>
            <a:r>
              <a:rPr lang="en-US" dirty="0" err="1"/>
              <a:t>TBox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Haldar</a:t>
            </a:r>
            <a:r>
              <a:rPr lang="en-US" sz="1400" dirty="0"/>
              <a:t> 2020:  </a:t>
            </a:r>
            <a:r>
              <a:rPr lang="en-US" sz="1100" dirty="0"/>
              <a:t>Artificial Neural Network for the prediction of short-term graft failure of transplanted kidneys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Hienen</a:t>
            </a:r>
            <a:r>
              <a:rPr lang="en-US" sz="1400" dirty="0"/>
              <a:t> 2021: </a:t>
            </a:r>
            <a:r>
              <a:rPr lang="en-US" sz="1100" dirty="0"/>
              <a:t>Clustering-based prediction of long-term renal transplant failure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Reuter 2021:  </a:t>
            </a:r>
            <a:r>
              <a:rPr lang="en-US" sz="1100" dirty="0"/>
              <a:t>Prediction of Permanent Kidney Graft Loss via Deep Ensemble Learning and NLP using a biased Dataset of Electronic Health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Islam 2021:     </a:t>
            </a:r>
            <a:r>
              <a:rPr lang="en-US" sz="1100" dirty="0"/>
              <a:t>A Multi-Modal Deep Learning Strategy For Long Term Kidney Graft Loss Prediction On Imbalanced Dataset.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12DD464-F372-39DC-E147-DF082903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784" y="6134240"/>
            <a:ext cx="5818926" cy="153888"/>
          </a:xfrm>
        </p:spPr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pic>
        <p:nvPicPr>
          <p:cNvPr id="20" name="Picture 19" descr="Timeline&#10;&#10;Description automatically generated">
            <a:extLst>
              <a:ext uri="{FF2B5EF4-FFF2-40B4-BE49-F238E27FC236}">
                <a16:creationId xmlns:a16="http://schemas.microsoft.com/office/drawing/2014/main" id="{F5E52DE9-808E-A910-8A7B-0A817054E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20" y="1939619"/>
            <a:ext cx="6888480" cy="21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30545"/>
            <a:ext cx="11432432" cy="461665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Data and its challenges</a:t>
            </a:r>
            <a:br>
              <a:rPr lang="en-US" sz="1400" dirty="0"/>
            </a:br>
            <a:r>
              <a:rPr lang="en-US" sz="2200" b="0" dirty="0"/>
              <a:t>Electronic Health Records from </a:t>
            </a:r>
            <a:r>
              <a:rPr lang="en-US" sz="2200" b="0" dirty="0" err="1"/>
              <a:t>TBase</a:t>
            </a:r>
            <a:endParaRPr lang="en-US" sz="2200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F878BB3-9587-BF98-6B44-AC91A584A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46" y="2221841"/>
            <a:ext cx="4457346" cy="3877891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783" y="6288129"/>
            <a:ext cx="5818927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Jan Frick</a:t>
            </a:r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12DD464-F372-39DC-E147-DF082903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784" y="6134240"/>
            <a:ext cx="5818926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Kidney Graft Loss Prediction Leveraging Multimodal Health Records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100" y="6288129"/>
            <a:ext cx="509660" cy="153888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69F34120-B5BD-450B-94B9-3E8DBFFED806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70A0297-D662-B49B-D55C-859CC2BFE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784" y="5810258"/>
            <a:ext cx="710131" cy="107722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99E356-C94E-CAF8-F417-82E73555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8" y="2474382"/>
            <a:ext cx="775545" cy="7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EACEAAF-67E5-5AFC-36BD-C7BB24A0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5" y="247438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5288B5-C189-BDD8-6F6A-8E2DE86BC0A7}"/>
              </a:ext>
            </a:extLst>
          </p:cNvPr>
          <p:cNvSpPr txBox="1"/>
          <p:nvPr/>
        </p:nvSpPr>
        <p:spPr>
          <a:xfrm>
            <a:off x="1548945" y="1852014"/>
            <a:ext cx="20199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Multimodal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88ECF-504E-7611-6C83-F17A79D2E120}"/>
              </a:ext>
            </a:extLst>
          </p:cNvPr>
          <p:cNvSpPr txBox="1"/>
          <p:nvPr/>
        </p:nvSpPr>
        <p:spPr>
          <a:xfrm>
            <a:off x="6900743" y="1894944"/>
            <a:ext cx="28263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Small and imbalanced Dataset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73A7426-F284-D9EF-4EC6-A6BF93D0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51" y="243722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41EE0B-4169-92DF-004D-3FB463AC83E7}"/>
              </a:ext>
            </a:extLst>
          </p:cNvPr>
          <p:cNvSpPr txBox="1"/>
          <p:nvPr/>
        </p:nvSpPr>
        <p:spPr>
          <a:xfrm>
            <a:off x="513727" y="3574830"/>
            <a:ext cx="13550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Demographic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A2FF0-5ECF-FD6C-9F80-89E832627AA9}"/>
              </a:ext>
            </a:extLst>
          </p:cNvPr>
          <p:cNvSpPr txBox="1"/>
          <p:nvPr/>
        </p:nvSpPr>
        <p:spPr>
          <a:xfrm>
            <a:off x="2187119" y="3609678"/>
            <a:ext cx="130696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Time Variant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9625E-D73D-6930-921B-8CF70EA30F54}"/>
              </a:ext>
            </a:extLst>
          </p:cNvPr>
          <p:cNvSpPr txBox="1"/>
          <p:nvPr/>
        </p:nvSpPr>
        <p:spPr>
          <a:xfrm>
            <a:off x="4263628" y="3606447"/>
            <a:ext cx="2992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A542F7-B3D1-E7F7-470E-C7E809E815CE}"/>
              </a:ext>
            </a:extLst>
          </p:cNvPr>
          <p:cNvSpPr txBox="1"/>
          <p:nvPr/>
        </p:nvSpPr>
        <p:spPr>
          <a:xfrm>
            <a:off x="513727" y="4148997"/>
            <a:ext cx="1478418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Age</a:t>
            </a:r>
          </a:p>
          <a:p>
            <a:pPr algn="l"/>
            <a:r>
              <a:rPr lang="en-US" sz="1400" dirty="0"/>
              <a:t>Blood group</a:t>
            </a:r>
          </a:p>
          <a:p>
            <a:pPr algn="l"/>
            <a:r>
              <a:rPr lang="en-US" sz="1400" dirty="0"/>
              <a:t>Date first dialysis</a:t>
            </a:r>
          </a:p>
          <a:p>
            <a:pPr algn="l"/>
            <a:r>
              <a:rPr lang="en-US" sz="1400" dirty="0"/>
              <a:t>Basic kidney disease</a:t>
            </a:r>
          </a:p>
          <a:p>
            <a:pPr algn="l"/>
            <a:r>
              <a:rPr lang="en-US" sz="14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7FF8C0-6AD6-B747-D111-D2A9D6010A0E}"/>
              </a:ext>
            </a:extLst>
          </p:cNvPr>
          <p:cNvSpPr txBox="1"/>
          <p:nvPr/>
        </p:nvSpPr>
        <p:spPr>
          <a:xfrm>
            <a:off x="2187119" y="4167441"/>
            <a:ext cx="900952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Creatinine</a:t>
            </a:r>
          </a:p>
          <a:p>
            <a:pPr algn="l"/>
            <a:r>
              <a:rPr lang="en-US" sz="1400" dirty="0"/>
              <a:t>Protein</a:t>
            </a:r>
          </a:p>
          <a:p>
            <a:pPr algn="l"/>
            <a:r>
              <a:rPr lang="en-US" sz="1400" dirty="0"/>
              <a:t>Leukocytes</a:t>
            </a:r>
          </a:p>
          <a:p>
            <a:pPr algn="l"/>
            <a:r>
              <a:rPr lang="en-US" sz="1400" dirty="0"/>
              <a:t>Medications</a:t>
            </a:r>
          </a:p>
          <a:p>
            <a:pPr algn="l"/>
            <a:r>
              <a:rPr lang="en-US" sz="14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542937-C074-2442-E9B9-2D320306B3EB}"/>
              </a:ext>
            </a:extLst>
          </p:cNvPr>
          <p:cNvSpPr txBox="1"/>
          <p:nvPr/>
        </p:nvSpPr>
        <p:spPr>
          <a:xfrm>
            <a:off x="3984851" y="4129400"/>
            <a:ext cx="1390573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Clinical Texts</a:t>
            </a:r>
          </a:p>
          <a:p>
            <a:pPr algn="l"/>
            <a:r>
              <a:rPr lang="en-US" sz="1400" dirty="0"/>
              <a:t>Microbiology exam</a:t>
            </a:r>
          </a:p>
          <a:p>
            <a:pPr algn="l"/>
            <a:r>
              <a:rPr lang="en-US" sz="1400" dirty="0"/>
              <a:t>Pathology exam </a:t>
            </a:r>
          </a:p>
          <a:p>
            <a:pPr algn="l"/>
            <a:r>
              <a:rPr lang="en-US" sz="1400" dirty="0"/>
              <a:t>X-Ray exam</a:t>
            </a:r>
          </a:p>
          <a:p>
            <a:pPr algn="l"/>
            <a:r>
              <a:rPr lang="en-US" sz="1400" dirty="0"/>
              <a:t>Ultrasound exam</a:t>
            </a:r>
          </a:p>
        </p:txBody>
      </p:sp>
    </p:spTree>
    <p:extLst>
      <p:ext uri="{BB962C8B-B14F-4D97-AF65-F5344CB8AC3E}">
        <p14:creationId xmlns:p14="http://schemas.microsoft.com/office/powerpoint/2010/main" val="19914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sz="2000" b="0" dirty="0"/>
              <a:t>Data Centric Approach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F2D55D8-BB99-46E5-BA72-FA089F847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84" y="1855365"/>
            <a:ext cx="5489388" cy="3877891"/>
          </a:xfrm>
        </p:spPr>
        <p:txBody>
          <a:bodyPr/>
          <a:lstStyle/>
          <a:p>
            <a:r>
              <a:rPr lang="en-US" b="1" dirty="0"/>
              <a:t>Contributions</a:t>
            </a:r>
          </a:p>
          <a:p>
            <a:pPr lvl="1"/>
            <a:r>
              <a:rPr lang="en-US" dirty="0"/>
              <a:t>Added EHR from Virchow</a:t>
            </a:r>
          </a:p>
          <a:p>
            <a:pPr lvl="1"/>
            <a:r>
              <a:rPr lang="en-US" dirty="0"/>
              <a:t>New rigorous Label definition</a:t>
            </a:r>
          </a:p>
          <a:p>
            <a:pPr lvl="2"/>
            <a:r>
              <a:rPr lang="en-US" sz="1600" dirty="0"/>
              <a:t>Exclude people that die during prediction time frame</a:t>
            </a:r>
          </a:p>
          <a:p>
            <a:pPr lvl="2"/>
            <a:r>
              <a:rPr lang="en-US" sz="1600" dirty="0"/>
              <a:t>Adapted time frames</a:t>
            </a:r>
          </a:p>
          <a:p>
            <a:pPr lvl="1"/>
            <a:r>
              <a:rPr lang="en-US" dirty="0"/>
              <a:t>3-Fold Cross Validation</a:t>
            </a:r>
          </a:p>
          <a:p>
            <a:pPr lvl="1"/>
            <a:r>
              <a:rPr lang="en-US" dirty="0"/>
              <a:t>Improved clustering and cleaning</a:t>
            </a:r>
          </a:p>
          <a:p>
            <a:pPr lvl="1"/>
            <a:r>
              <a:rPr lang="en-US" dirty="0"/>
              <a:t>Prepared T-LSTM data</a:t>
            </a:r>
          </a:p>
          <a:p>
            <a:pPr lvl="1"/>
            <a:r>
              <a:rPr lang="en-US" dirty="0"/>
              <a:t>BERT-embeddings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518FB-7B0C-49F1-8925-A4CDAE4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" name="Picture 25" descr="Chart, box and whisker chart&#10;&#10;Description automatically generated">
            <a:extLst>
              <a:ext uri="{FF2B5EF4-FFF2-40B4-BE49-F238E27FC236}">
                <a16:creationId xmlns:a16="http://schemas.microsoft.com/office/drawing/2014/main" id="{878129F1-61DB-4C60-E222-95F7D9B95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045" y="1169107"/>
            <a:ext cx="6395978" cy="1541024"/>
          </a:xfrm>
          <a:prstGeom prst="rect">
            <a:avLst/>
          </a:prstGeom>
        </p:spPr>
      </p:pic>
      <p:pic>
        <p:nvPicPr>
          <p:cNvPr id="31" name="Picture 30" descr="Timeline&#10;&#10;Description automatically generated">
            <a:extLst>
              <a:ext uri="{FF2B5EF4-FFF2-40B4-BE49-F238E27FC236}">
                <a16:creationId xmlns:a16="http://schemas.microsoft.com/office/drawing/2014/main" id="{EA3AC802-A3BE-9563-CD15-0D8B77155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045" y="3948982"/>
            <a:ext cx="5983728" cy="1834873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71B6A2-FCB1-94CE-BF66-C10AC5D9779E}"/>
              </a:ext>
            </a:extLst>
          </p:cNvPr>
          <p:cNvCxnSpPr>
            <a:cxnSpLocks/>
          </p:cNvCxnSpPr>
          <p:nvPr/>
        </p:nvCxnSpPr>
        <p:spPr>
          <a:xfrm>
            <a:off x="7911580" y="2831335"/>
            <a:ext cx="0" cy="962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8EB5FD-B30A-8B19-D57A-3D591C1A563E}"/>
              </a:ext>
            </a:extLst>
          </p:cNvPr>
          <p:cNvSpPr txBox="1"/>
          <p:nvPr/>
        </p:nvSpPr>
        <p:spPr>
          <a:xfrm>
            <a:off x="8162034" y="3167709"/>
            <a:ext cx="21857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Label definition change</a:t>
            </a:r>
          </a:p>
        </p:txBody>
      </p:sp>
    </p:spTree>
    <p:extLst>
      <p:ext uri="{BB962C8B-B14F-4D97-AF65-F5344CB8AC3E}">
        <p14:creationId xmlns:p14="http://schemas.microsoft.com/office/powerpoint/2010/main" val="18419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35126-C2B1-42E6-B6E9-ABAB4F2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sz="2000" b="0" dirty="0"/>
              <a:t>Model Centric Approach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F2D55D8-BB99-46E5-BA72-FA089F84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Contributions</a:t>
            </a:r>
          </a:p>
          <a:p>
            <a:pPr lvl="1"/>
            <a:r>
              <a:rPr lang="en-US" dirty="0"/>
              <a:t>Evaluation Metric study</a:t>
            </a:r>
          </a:p>
          <a:p>
            <a:pPr lvl="1"/>
            <a:r>
              <a:rPr lang="en-US" dirty="0"/>
              <a:t>New machine learning models</a:t>
            </a:r>
          </a:p>
          <a:p>
            <a:pPr lvl="1"/>
            <a:r>
              <a:rPr lang="en-US" dirty="0"/>
              <a:t>Early Stopping</a:t>
            </a:r>
          </a:p>
          <a:p>
            <a:pPr lvl="1"/>
            <a:r>
              <a:rPr lang="en-US" dirty="0"/>
              <a:t>Hyperparameter optimization</a:t>
            </a:r>
          </a:p>
          <a:p>
            <a:pPr lvl="1"/>
            <a:r>
              <a:rPr lang="en-US" dirty="0"/>
              <a:t>Late fusion approach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9FD2C-7E27-4D39-9EFA-3FCBA131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518FB-7B0C-49F1-8925-A4CDAE4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4D31CA-E5F5-465D-8971-13878EC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36B379B-81A6-44CE-BC00-556E1E99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9F927CA-7E5C-13D8-4F43-DA01C949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0" y="1715677"/>
            <a:ext cx="7772400" cy="3903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99554-48B0-0D83-FF48-1C8DB5881880}"/>
              </a:ext>
            </a:extLst>
          </p:cNvPr>
          <p:cNvSpPr txBox="1"/>
          <p:nvPr/>
        </p:nvSpPr>
        <p:spPr>
          <a:xfrm>
            <a:off x="4861560" y="1438678"/>
            <a:ext cx="49128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Machine Learning Models and Late Fusion Approach</a:t>
            </a:r>
          </a:p>
        </p:txBody>
      </p:sp>
    </p:spTree>
    <p:extLst>
      <p:ext uri="{BB962C8B-B14F-4D97-AF65-F5344CB8AC3E}">
        <p14:creationId xmlns:p14="http://schemas.microsoft.com/office/powerpoint/2010/main" val="14823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03AB2-577B-4A67-8064-8CA34AA3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84" y="615305"/>
            <a:ext cx="11432432" cy="769441"/>
          </a:xfrm>
        </p:spPr>
        <p:txBody>
          <a:bodyPr/>
          <a:lstStyle/>
          <a:p>
            <a:r>
              <a:rPr lang="en-US" dirty="0"/>
              <a:t>Evaluation</a:t>
            </a:r>
            <a:br>
              <a:rPr lang="en-US" dirty="0"/>
            </a:br>
            <a:r>
              <a:rPr lang="en-US" sz="2000" b="0" dirty="0"/>
              <a:t>Evaluation Metric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CE74B4-D9E5-4C6D-9B65-D169EEDC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A5DC1-482B-4800-90F8-D04C94F1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48F52B-90A2-4010-A9EC-1C6F1A56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518343-A6DF-435E-8B75-B82BE8462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" name="Picture 18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4CDDC95C-A8FD-7944-EE28-9B4D97A8D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" r="3622" b="9402"/>
          <a:stretch/>
        </p:blipFill>
        <p:spPr>
          <a:xfrm>
            <a:off x="4126579" y="1170801"/>
            <a:ext cx="7414351" cy="4516397"/>
          </a:xfrm>
          <a:prstGeom prst="rect">
            <a:avLst/>
          </a:prstGeom>
        </p:spPr>
      </p:pic>
      <p:sp>
        <p:nvSpPr>
          <p:cNvPr id="20" name="Inhaltsplatzhalter 9">
            <a:extLst>
              <a:ext uri="{FF2B5EF4-FFF2-40B4-BE49-F238E27FC236}">
                <a16:creationId xmlns:a16="http://schemas.microsoft.com/office/drawing/2014/main" id="{19B98842-9D79-1C8D-512C-96912E4880CC}"/>
              </a:ext>
            </a:extLst>
          </p:cNvPr>
          <p:cNvSpPr txBox="1">
            <a:spLocks/>
          </p:cNvSpPr>
          <p:nvPr/>
        </p:nvSpPr>
        <p:spPr>
          <a:xfrm>
            <a:off x="379784" y="1855365"/>
            <a:ext cx="11432432" cy="3877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Maximizing different Metrics with </a:t>
            </a:r>
            <a:br>
              <a:rPr lang="en-US" dirty="0"/>
            </a:br>
            <a:r>
              <a:rPr lang="en-US" dirty="0"/>
              <a:t>MLP Demographic Model</a:t>
            </a:r>
          </a:p>
          <a:p>
            <a:pPr lvl="1"/>
            <a:r>
              <a:rPr lang="en-US" dirty="0"/>
              <a:t>BAcc achieves best Recall</a:t>
            </a:r>
          </a:p>
          <a:p>
            <a:pPr lvl="1"/>
            <a:r>
              <a:rPr lang="en-US" dirty="0"/>
              <a:t>Others better TNR</a:t>
            </a:r>
          </a:p>
          <a:p>
            <a:pPr lvl="1"/>
            <a:r>
              <a:rPr lang="en-US" dirty="0"/>
              <a:t>Choose BAcc as target metric</a:t>
            </a:r>
          </a:p>
        </p:txBody>
      </p:sp>
    </p:spTree>
    <p:extLst>
      <p:ext uri="{BB962C8B-B14F-4D97-AF65-F5344CB8AC3E}">
        <p14:creationId xmlns:p14="http://schemas.microsoft.com/office/powerpoint/2010/main" val="40851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03AB2-577B-4A67-8064-8CA34AA3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Long Term Prediction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CE74B4-D9E5-4C6D-9B65-D169EEDC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Jan Frick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A5DC1-482B-4800-90F8-D04C94F1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Kidney Graft Loss Prediction Leveraging Multimodal Health Records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48F52B-90A2-4010-A9EC-1C6F1A56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4120-B5BD-450B-94B9-3E8DBFFED80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518343-A6DF-435E-8B75-B82BE8462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4154422-B82F-7AE4-AC7F-4044920E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" t="4194" r="60076"/>
          <a:stretch/>
        </p:blipFill>
        <p:spPr>
          <a:xfrm>
            <a:off x="1641511" y="2633031"/>
            <a:ext cx="3614400" cy="2339383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9E3D2778-8FC7-8BCF-CD62-5549932F8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" t="3424" r="62234" b="2877"/>
          <a:stretch/>
        </p:blipFill>
        <p:spPr>
          <a:xfrm>
            <a:off x="6085246" y="2625943"/>
            <a:ext cx="3217262" cy="259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E50AA-9490-7F9D-D212-B5D191B99397}"/>
              </a:ext>
            </a:extLst>
          </p:cNvPr>
          <p:cNvSpPr txBox="1"/>
          <p:nvPr/>
        </p:nvSpPr>
        <p:spPr>
          <a:xfrm>
            <a:off x="2778656" y="2238864"/>
            <a:ext cx="13401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MLP Baselines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86D24-D67A-242A-96D2-C3D9E84691C0}"/>
              </a:ext>
            </a:extLst>
          </p:cNvPr>
          <p:cNvSpPr txBox="1"/>
          <p:nvPr/>
        </p:nvSpPr>
        <p:spPr>
          <a:xfrm>
            <a:off x="6780165" y="2238864"/>
            <a:ext cx="18274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All Model Baselines</a:t>
            </a:r>
          </a:p>
        </p:txBody>
      </p:sp>
    </p:spTree>
    <p:extLst>
      <p:ext uri="{BB962C8B-B14F-4D97-AF65-F5344CB8AC3E}">
        <p14:creationId xmlns:p14="http://schemas.microsoft.com/office/powerpoint/2010/main" val="19534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HT PPT Master 2021">
  <a:themeElements>
    <a:clrScheme name="Benutzerdefiniert 4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0AA"/>
      </a:accent1>
      <a:accent2>
        <a:srgbClr val="555555"/>
      </a:accent2>
      <a:accent3>
        <a:srgbClr val="EA3B07"/>
      </a:accent3>
      <a:accent4>
        <a:srgbClr val="FFC900"/>
      </a:accent4>
      <a:accent5>
        <a:srgbClr val="004282"/>
      </a:accent5>
      <a:accent6>
        <a:srgbClr val="555555"/>
      </a:accent6>
      <a:hlink>
        <a:srgbClr val="004282"/>
      </a:hlink>
      <a:folHlink>
        <a:srgbClr val="EA3B07"/>
      </a:folHlink>
    </a:clrScheme>
    <a:fontScheme name="Benutzerdefiniert 13">
      <a:majorFont>
        <a:latin typeface="BHT Case Micro"/>
        <a:ea typeface=""/>
        <a:cs typeface=""/>
      </a:majorFont>
      <a:minorFont>
        <a:latin typeface="BHT Case Tex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BHT-Rot">
      <a:srgbClr val="EA3B07"/>
    </a:custClr>
    <a:custClr name="BHT-Gelb">
      <a:srgbClr val="FFC900"/>
    </a:custClr>
    <a:custClr name="BHT-Petrol">
      <a:srgbClr val="00A0AA"/>
    </a:custClr>
    <a:custClr name="BHT-Blau">
      <a:srgbClr val="004282"/>
    </a:custClr>
    <a:custClr name="BHT-Anthrazit">
      <a:srgbClr val="555555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HT_PPT-Master2021.pptx" id="{B31B10A5-A047-420C-8AF0-148D598F75EA}" vid="{5CAD2D49-1756-49AE-8E13-82170D48D2BC}"/>
    </a:ext>
  </a:extLst>
</a:theme>
</file>

<file path=ppt/theme/theme2.xml><?xml version="1.0" encoding="utf-8"?>
<a:theme xmlns:a="http://schemas.openxmlformats.org/drawingml/2006/main" name="Office">
  <a:themeElements>
    <a:clrScheme name="Benutzerdefiniert 4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0AA"/>
      </a:accent1>
      <a:accent2>
        <a:srgbClr val="555555"/>
      </a:accent2>
      <a:accent3>
        <a:srgbClr val="EA3B07"/>
      </a:accent3>
      <a:accent4>
        <a:srgbClr val="FFC900"/>
      </a:accent4>
      <a:accent5>
        <a:srgbClr val="004282"/>
      </a:accent5>
      <a:accent6>
        <a:srgbClr val="555555"/>
      </a:accent6>
      <a:hlink>
        <a:srgbClr val="004282"/>
      </a:hlink>
      <a:folHlink>
        <a:srgbClr val="EA3B07"/>
      </a:folHlink>
    </a:clrScheme>
    <a:fontScheme name="Benutzerdefiniert 13">
      <a:majorFont>
        <a:latin typeface="BHT Case Micro"/>
        <a:ea typeface=""/>
        <a:cs typeface=""/>
      </a:majorFont>
      <a:minorFont>
        <a:latin typeface="BHT Cas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4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0AA"/>
      </a:accent1>
      <a:accent2>
        <a:srgbClr val="555555"/>
      </a:accent2>
      <a:accent3>
        <a:srgbClr val="EA3B07"/>
      </a:accent3>
      <a:accent4>
        <a:srgbClr val="FFC900"/>
      </a:accent4>
      <a:accent5>
        <a:srgbClr val="004282"/>
      </a:accent5>
      <a:accent6>
        <a:srgbClr val="555555"/>
      </a:accent6>
      <a:hlink>
        <a:srgbClr val="004282"/>
      </a:hlink>
      <a:folHlink>
        <a:srgbClr val="EA3B07"/>
      </a:folHlink>
    </a:clrScheme>
    <a:fontScheme name="Benutzerdefiniert 13">
      <a:majorFont>
        <a:latin typeface="BHT Case Micro"/>
        <a:ea typeface=""/>
        <a:cs typeface=""/>
      </a:majorFont>
      <a:minorFont>
        <a:latin typeface="BHT Cas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BHT PPT Master 2021</Template>
  <TotalTime>5449</TotalTime>
  <Words>786</Words>
  <Application>Microsoft Macintosh PowerPoint</Application>
  <PresentationFormat>Widescreen</PresentationFormat>
  <Paragraphs>209</Paragraphs>
  <Slides>17</Slides>
  <Notes>12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BHT Case Micro</vt:lpstr>
      <vt:lpstr>BHT Case Text</vt:lpstr>
      <vt:lpstr>BHT PPT Master 2021</vt:lpstr>
      <vt:lpstr>Master thesis defense: Kidney Graft Loss Prediction Leveraging Multimodal Health Records</vt:lpstr>
      <vt:lpstr>Agenda</vt:lpstr>
      <vt:lpstr>Medical Problem Identifying Patients with a high risk of kidney graft loss</vt:lpstr>
      <vt:lpstr>Solution: Machine Learning Predicting kidney graft loss using supervised learning</vt:lpstr>
      <vt:lpstr>Data and its challenges Electronic Health Records from TBase</vt:lpstr>
      <vt:lpstr>Methodology Data Centric Approach</vt:lpstr>
      <vt:lpstr>Methodology Model Centric Approach</vt:lpstr>
      <vt:lpstr>Evaluation Evaluation Metric </vt:lpstr>
      <vt:lpstr>Evaluation: Long Term Prediction</vt:lpstr>
      <vt:lpstr>Discussion Problems with late fusion</vt:lpstr>
      <vt:lpstr>Conclusion</vt:lpstr>
      <vt:lpstr>Evaluation: Short Term Prediction</vt:lpstr>
      <vt:lpstr>Evaluation: Data Centric Approach</vt:lpstr>
      <vt:lpstr>Evaluation: Long Term Prediction</vt:lpstr>
      <vt:lpstr>True Labels vs Ensemble Predictions per 1/2 Year</vt:lpstr>
      <vt:lpstr>Random Forest Feature Importances</vt:lpstr>
      <vt:lpstr>Stacked Ensemble Importances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Graft Loss Prediction Leveraging Multimodal Health Records</dc:title>
  <dc:creator>Jan Frick</dc:creator>
  <cp:lastModifiedBy>Jan Frick</cp:lastModifiedBy>
  <cp:revision>4</cp:revision>
  <dcterms:created xsi:type="dcterms:W3CDTF">2022-10-21T12:32:18Z</dcterms:created>
  <dcterms:modified xsi:type="dcterms:W3CDTF">2022-10-27T06:47:48Z</dcterms:modified>
</cp:coreProperties>
</file>